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90" r:id="rId2"/>
    <p:sldId id="287" r:id="rId3"/>
    <p:sldId id="288" r:id="rId4"/>
    <p:sldId id="263" r:id="rId5"/>
    <p:sldId id="293" r:id="rId6"/>
    <p:sldId id="256" r:id="rId7"/>
    <p:sldId id="258" r:id="rId8"/>
    <p:sldId id="260" r:id="rId9"/>
    <p:sldId id="269" r:id="rId10"/>
    <p:sldId id="270" r:id="rId11"/>
    <p:sldId id="265" r:id="rId12"/>
    <p:sldId id="267" r:id="rId13"/>
    <p:sldId id="278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2139F-5713-48DB-9CF3-47234C7CB73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7A8CA-7605-4587-8729-BB145B8B2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приказе о предоставлении б/питания должно быть указано соответствующее основание * сделать слайд-образец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учащихся льготных категорий увеличилось за учебный</a:t>
            </a:r>
            <a:r>
              <a:rPr lang="ru-RU" baseline="0" dirty="0" smtClean="0"/>
              <a:t> год с 12,8% до 13,5 % контингента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Обеспечить взаимодействие с лицом, выдающим справки об</a:t>
            </a:r>
            <a:r>
              <a:rPr lang="ru-RU" baseline="0" dirty="0" smtClean="0"/>
              <a:t> обучении в данном учреждении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учебная неделя 6-тидневная по субботам столовая должна работать.</a:t>
            </a:r>
            <a:r>
              <a:rPr lang="ru-RU" baseline="0" dirty="0" smtClean="0"/>
              <a:t> В дни не посещения  уч-ся Учреждения б/питание не предоставляется, денежные средства не возмещаются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запрещенные продукты ,обнаруженные на</a:t>
            </a:r>
            <a:r>
              <a:rPr lang="ru-RU" baseline="0" dirty="0" smtClean="0"/>
              <a:t> пищеблоках в ходе проверок: м</a:t>
            </a:r>
            <a:r>
              <a:rPr lang="ru-RU" dirty="0" smtClean="0"/>
              <a:t>айонез, натуральный</a:t>
            </a:r>
            <a:r>
              <a:rPr lang="ru-RU" baseline="0" dirty="0" smtClean="0"/>
              <a:t> кофе, грибы, консервированные овощи, леденцовая карамель, жевательные резинки, газированные напитки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A8CA-7605-4587-8729-BB145B8B248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cut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4181850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Организация питания в муниципальных общеобразовательных учреждениях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Совещание ответственных по организации питания </a:t>
            </a:r>
            <a:r>
              <a:rPr lang="ru-RU" dirty="0" smtClean="0"/>
              <a:t>27.08.2014</a:t>
            </a: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Осуществление контроля за организацией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осуществляется в соответствии с планом и графиком контроля.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 проверки фиксируются в журналах, протоколах, актах,  справках. Подписываются руководителем образовательного учреждения, поставщиком услуги.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контроль за устранением, выявленных нарушений.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контроля могут быть размещены на сайте учреждения, на стенде по организации питания, обсуждены на родительских собраниях и др.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организации бесплатного питания(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п.5.1.1 Порядка предоставления б/питания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Бесплатное питание предоставляется во все дни учебного процесса.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Стоимость б/питания соответствует установленной стоимости: для уч-ся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ступени -53,31; для уч-ся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ступени-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9,76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Соответствие требованиям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2.4.5.2409-08: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Завтрак состоит  – закуска, горячее блюдо, напиток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Обед состоит - закуска, первое, второе ( мясо, рыба, птица)и сладкое блюдо.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 блюд соответствуют  требованиям для каждой возрастной категории.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 питания в размере 25% суточного рациона при предоставлении завтрака или 35% суточного рациона при предоставлении обеда.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Выходы блюд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СанПиН2.4.5.2409-08 приложение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72816"/>
            <a:ext cx="4040188" cy="4353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Каша, овощное, яичное,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творожное,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мясное блюдо –    150-200гр.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напиток-                 200гр.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 –                   60-100гр.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Суп -                      200-250гр.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Мясо, котлета -     80-120гр.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Гарнир -                150-200гр.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Фрукты -               100гр.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Каша, овощное, яичное,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творожное,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мясное блюдо –   200-250гр.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напиток-              200гр.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 –                100-150гр.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Суп -                    250-300гр.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Мясо, котлета -   100-120гр.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Гарнир -               180-230гр.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Фрукты -              100гр.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1124745"/>
            <a:ext cx="4040188" cy="5040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 с 7 до 11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040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с 11  и старше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Запрещенные продукты в детском питании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Пищевые продукты с истекшим сроком годности и признаками недоброкачественности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Остатки пищи от предыдущего приема и пищи, приготовленная накануне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Кремовые кондитерские изделия( пирожные, торты)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Сырокопченые мясные гастрономические изделия и колбасы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Жареные во фритюре пищевые продукты и изделия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Острые соусы, кетчупы, майонез, маринованные овощи и фрукты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Карамель, в том числе леденцовая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Газированные напитка, натуральный кофе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Жевательная резинка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i="1" dirty="0" smtClean="0"/>
          </a:p>
          <a:p>
            <a:pPr algn="ctr">
              <a:buNone/>
            </a:pPr>
            <a:r>
              <a:rPr lang="ru-RU" sz="8800" i="1" dirty="0" smtClean="0"/>
              <a:t>Спасибо за внимание!</a:t>
            </a:r>
            <a:endParaRPr lang="ru-RU" sz="8800" dirty="0" smtClean="0"/>
          </a:p>
          <a:p>
            <a:pPr algn="ctr">
              <a:buNone/>
            </a:pPr>
            <a:endParaRPr lang="ru-RU" sz="8800" i="1" dirty="0" smtClean="0"/>
          </a:p>
          <a:p>
            <a:pPr algn="ctr">
              <a:buNone/>
            </a:pPr>
            <a:endParaRPr lang="ru-RU" sz="8800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Нормативная база организации питания в МОУ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ru-RU" dirty="0" smtClean="0"/>
              <a:t>СТ. 37 Закона РФ № 273-ФЗ «Об образовании в Российской Федерации»</a:t>
            </a:r>
          </a:p>
          <a:p>
            <a:r>
              <a:rPr lang="ru-RU" dirty="0" smtClean="0"/>
              <a:t>Положение об организации питания учащихся в муниципальных общеобразовательных учреждениях г.Перми, утвержденное приказом начальника департамента от 22.08.2013 № СЭД-08-01-09-628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Осуществление внутреннего контроля  МОУ (п.2..5. Положения)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Включает в годовой план и план контроля учреждения вопросы организации питания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Проводит мониторинг организации питания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Осуществляет контроль исполнения арендатором обязательств по договору аренды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Осуществляет контроль деятельности подразделения общественного питания</a:t>
            </a: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Нормативная база для предоставления бесплатного питания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Для малоимущих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Пермской области от 09.09.1996 №533-83 ( ред. от 27.11.2012, с изменениями от19.12.2012)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«Об охране семьи, материнства, отцовства и детства»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от     №130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«Об утверждении Порядка предоставления бесплатного питания учащимся из малоимущих семей в муниципальных общеобразовательных </a:t>
            </a:r>
            <a:r>
              <a:rPr lang="ru-RU" dirty="0" smtClean="0"/>
              <a:t>учреждениях»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u="sng" dirty="0" smtClean="0"/>
              <a:t>Для отдельных категорий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Пермской городской Думы от 27.11.2007 ( ред. от 23.10.2012) № 280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«О предоставлении бесплатного питания отдельным категориям учащихся в муниципальных общеобразовательных учреждениях г.Перми»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от 13.03.2013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№ 139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«Об утверждении Порядка предоставления бесплатного питания отдельным категориям учащихся в муниципальных общеобразовательн</a:t>
            </a:r>
            <a:r>
              <a:rPr lang="ru-RU" dirty="0" smtClean="0"/>
              <a:t>ых учреждениях г.Перми» (в редакции от 22.08.2013)</a:t>
            </a: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п. Закона Пермской области № 533-83</a:t>
            </a:r>
            <a:br>
              <a:rPr lang="ru-RU" dirty="0" smtClean="0"/>
            </a:br>
            <a:r>
              <a:rPr lang="ru-RU" dirty="0" smtClean="0"/>
              <a:t>п.2 Решения Пермской городской Думы от 27.11.2007 № 280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Стоимость предоставления бесплатного питания ежегодно повышается с 1 сентября с учетом размера индекса-дефлятора потребительских цен, устанавливаемого законом Пермского края о бюджете на очередной финансовый год.</a:t>
            </a:r>
          </a:p>
          <a:p>
            <a:pPr>
              <a:buNone/>
            </a:pPr>
            <a:r>
              <a:rPr lang="ru-RU" dirty="0" smtClean="0"/>
              <a:t>На 01.09.2014 </a:t>
            </a:r>
          </a:p>
          <a:p>
            <a:r>
              <a:rPr lang="ru-RU" dirty="0" smtClean="0"/>
              <a:t>Стоимость бесплатного питания </a:t>
            </a:r>
          </a:p>
          <a:p>
            <a:pPr>
              <a:buNone/>
            </a:pPr>
            <a:r>
              <a:rPr lang="ru-RU" dirty="0" smtClean="0"/>
              <a:t>для учащихся ступени начального общего образования </a:t>
            </a:r>
            <a:r>
              <a:rPr lang="ru-RU" b="1" dirty="0" smtClean="0"/>
              <a:t>53,31 руб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учащихся основного общего, среднего (полного) общего образования </a:t>
            </a:r>
            <a:r>
              <a:rPr lang="ru-RU" b="1" dirty="0" smtClean="0"/>
              <a:t>59,76 руб.</a:t>
            </a:r>
          </a:p>
          <a:p>
            <a:pPr>
              <a:buNone/>
            </a:pPr>
            <a:r>
              <a:rPr lang="ru-RU" dirty="0" smtClean="0"/>
              <a:t>Стоимость питания учащихся из малоимущих семей = стоимости питания отдельных категорий учащихся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Основания для предоставления учащемуся бесплатного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Малоимущие семьи</a:t>
            </a:r>
          </a:p>
          <a:p>
            <a:pPr marL="514350" indent="-514350">
              <a:buNone/>
            </a:pPr>
            <a:r>
              <a:rPr lang="ru-RU" sz="1800" dirty="0" smtClean="0"/>
              <a:t>1. Заявление на имя</a:t>
            </a:r>
          </a:p>
          <a:p>
            <a:pPr marL="514350" indent="-514350">
              <a:buNone/>
            </a:pPr>
            <a:r>
              <a:rPr lang="ru-RU" sz="1800" dirty="0" smtClean="0"/>
              <a:t>     </a:t>
            </a:r>
            <a:r>
              <a:rPr lang="ru-RU" sz="1800" b="1" dirty="0" smtClean="0"/>
              <a:t>директора</a:t>
            </a:r>
          </a:p>
          <a:p>
            <a:pPr marL="514350" indent="-514350">
              <a:buNone/>
            </a:pPr>
            <a:r>
              <a:rPr lang="ru-RU" sz="1800" dirty="0" smtClean="0"/>
              <a:t>2. Справка о</a:t>
            </a:r>
          </a:p>
          <a:p>
            <a:pPr marL="514350" indent="-514350"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малоимущности</a:t>
            </a:r>
            <a:endParaRPr lang="ru-RU" sz="1800" dirty="0" smtClean="0"/>
          </a:p>
          <a:p>
            <a:pPr marL="514350" indent="-514350">
              <a:buNone/>
            </a:pPr>
            <a:endParaRPr lang="ru-RU" sz="2600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70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Отдельные категории</a:t>
            </a:r>
          </a:p>
          <a:p>
            <a:pPr marL="514350" indent="-514350">
              <a:buNone/>
            </a:pPr>
            <a:r>
              <a:rPr lang="ru-RU" sz="1800" dirty="0" smtClean="0"/>
              <a:t>1. Заявление на имя </a:t>
            </a:r>
            <a:r>
              <a:rPr lang="ru-RU" sz="1800" b="1" dirty="0" smtClean="0"/>
              <a:t>директора</a:t>
            </a:r>
            <a:r>
              <a:rPr lang="ru-RU" sz="1800" dirty="0" smtClean="0"/>
              <a:t>  </a:t>
            </a:r>
          </a:p>
          <a:p>
            <a:pPr marL="514350" indent="-514350">
              <a:buNone/>
            </a:pPr>
            <a:r>
              <a:rPr lang="ru-RU" sz="1800" dirty="0" smtClean="0"/>
              <a:t>2.  -Копии свидетельств о</a:t>
            </a:r>
          </a:p>
          <a:p>
            <a:pPr marL="514350" indent="-514350">
              <a:buNone/>
            </a:pPr>
            <a:r>
              <a:rPr lang="ru-RU" sz="1800" dirty="0" smtClean="0"/>
              <a:t>рождении всех детей</a:t>
            </a:r>
          </a:p>
          <a:p>
            <a:pPr marL="514350" indent="-514350">
              <a:buNone/>
            </a:pPr>
            <a:r>
              <a:rPr lang="ru-RU" sz="1800" dirty="0" smtClean="0"/>
              <a:t>-Справка об инвалидности </a:t>
            </a:r>
          </a:p>
          <a:p>
            <a:pPr marL="514350" indent="-514350">
              <a:buNone/>
            </a:pPr>
            <a:r>
              <a:rPr lang="ru-RU" sz="1800" dirty="0" smtClean="0"/>
              <a:t> (для детей или родителей</a:t>
            </a:r>
          </a:p>
          <a:p>
            <a:pPr marL="514350" indent="-514350">
              <a:buNone/>
            </a:pPr>
            <a:r>
              <a:rPr lang="ru-RU" sz="1800" dirty="0" smtClean="0"/>
              <a:t>инвалидов)</a:t>
            </a:r>
          </a:p>
          <a:p>
            <a:pPr marL="514350" indent="-514350">
              <a:buNone/>
            </a:pPr>
            <a:r>
              <a:rPr lang="ru-RU" sz="1800" dirty="0" smtClean="0"/>
              <a:t>-Пенсионное удостоверение</a:t>
            </a:r>
          </a:p>
          <a:p>
            <a:pPr marL="514350" indent="-514350">
              <a:buNone/>
            </a:pPr>
            <a:r>
              <a:rPr lang="ru-RU" sz="1800" dirty="0" smtClean="0"/>
              <a:t>(для родителей-пенсионеров по</a:t>
            </a:r>
          </a:p>
          <a:p>
            <a:pPr marL="514350" indent="-514350">
              <a:buNone/>
            </a:pPr>
            <a:r>
              <a:rPr lang="ru-RU" sz="1800" dirty="0" smtClean="0"/>
              <a:t>старости)</a:t>
            </a:r>
          </a:p>
          <a:p>
            <a:pPr marL="514350" indent="-514350">
              <a:buNone/>
            </a:pPr>
            <a:r>
              <a:rPr lang="ru-RU" sz="1800" dirty="0" smtClean="0"/>
              <a:t>-Решение комиссии по делам</a:t>
            </a:r>
          </a:p>
          <a:p>
            <a:pPr marL="514350" indent="-514350">
              <a:buNone/>
            </a:pPr>
            <a:r>
              <a:rPr lang="ru-RU" sz="1800" dirty="0" smtClean="0"/>
              <a:t> несовершеннолетних </a:t>
            </a:r>
          </a:p>
          <a:p>
            <a:pPr marL="514350" indent="-514350">
              <a:buNone/>
            </a:pPr>
            <a:r>
              <a:rPr lang="ru-RU" sz="1800" dirty="0" smtClean="0"/>
              <a:t> ( СОП)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Основания и порядок снятия с бесплатного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200" b="1" u="sng" dirty="0" smtClean="0"/>
              <a:t>Основания:</a:t>
            </a:r>
          </a:p>
          <a:p>
            <a:pPr>
              <a:buNone/>
            </a:pPr>
            <a:r>
              <a:rPr lang="ru-RU" sz="2200" dirty="0" smtClean="0"/>
              <a:t>- выбытие уч-ся из школы</a:t>
            </a:r>
          </a:p>
          <a:p>
            <a:pPr>
              <a:buNone/>
            </a:pPr>
            <a:r>
              <a:rPr lang="ru-RU" sz="2200" dirty="0" smtClean="0"/>
              <a:t>- утрата уч-ся( семьей уч-ся) оснований предоставления бесплатного питания:</a:t>
            </a:r>
          </a:p>
          <a:p>
            <a:pPr>
              <a:buNone/>
            </a:pPr>
            <a:r>
              <a:rPr lang="ru-RU" sz="2200" dirty="0" smtClean="0"/>
              <a:t>- возникновение права на получение б/питания по другим основаниям- получение статуса малоимущей семьи;</a:t>
            </a:r>
          </a:p>
          <a:p>
            <a:pPr>
              <a:buNone/>
            </a:pPr>
            <a:r>
              <a:rPr lang="ru-RU" sz="2200" dirty="0" smtClean="0"/>
              <a:t>- достижение уч-ся ( или другим из детей) возраста 18 лет</a:t>
            </a:r>
          </a:p>
          <a:p>
            <a:pPr>
              <a:buNone/>
            </a:pPr>
            <a:r>
              <a:rPr lang="ru-RU" sz="2200" b="1" u="sng" dirty="0" smtClean="0"/>
              <a:t>Порядок:</a:t>
            </a:r>
          </a:p>
          <a:p>
            <a:pPr>
              <a:buNone/>
            </a:pPr>
            <a:r>
              <a:rPr lang="ru-RU" sz="2200" dirty="0" smtClean="0"/>
              <a:t>- проконтролировать дату отмены льготной категории</a:t>
            </a:r>
          </a:p>
          <a:p>
            <a:pPr>
              <a:buNone/>
            </a:pPr>
            <a:r>
              <a:rPr lang="ru-RU" sz="2200" dirty="0" smtClean="0"/>
              <a:t>-   проверить документы</a:t>
            </a:r>
          </a:p>
          <a:p>
            <a:pPr>
              <a:buNone/>
            </a:pPr>
            <a:r>
              <a:rPr lang="ru-RU" sz="2200" dirty="0" smtClean="0"/>
              <a:t>-   оповестить  письменно родителей уч-ся о прекращении б/питания</a:t>
            </a:r>
          </a:p>
          <a:p>
            <a:pPr>
              <a:buNone/>
            </a:pPr>
            <a:r>
              <a:rPr lang="ru-RU" sz="2200" dirty="0" smtClean="0"/>
              <a:t>-  внести данные уч-ся в лист  информации о прекращении предоставления б/питания</a:t>
            </a:r>
          </a:p>
          <a:p>
            <a:pPr>
              <a:buNone/>
            </a:pPr>
            <a:r>
              <a:rPr lang="ru-RU" sz="2200" dirty="0" smtClean="0"/>
              <a:t>- подготовить  приказ о прекращении  б/питания</a:t>
            </a:r>
          </a:p>
          <a:p>
            <a:pPr>
              <a:buNone/>
            </a:pPr>
            <a:r>
              <a:rPr lang="ru-RU" sz="2200" dirty="0" smtClean="0"/>
              <a:t>-удалить строку из реестра  учащихся по предоставлению  б/питания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- предоставление б/питания прекращается со дня, следующего за днем выявления обстоятельств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сторон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Родитель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Несет ответственность за полноту и достоверность предоставленных сведений и документов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Несет ответственность за несвоевременное оповещение  об изменении статуса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484784"/>
            <a:ext cx="3657600" cy="46874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Учреждение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Несет ответственность за полноту представленных сведений и документов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Несет ответственность за несвоевременное прекращение предоставления бесплатного питания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 организацией общественного питания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Руководитель учреждения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Ответственный за питание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Комиссия по контролю за организацией питания с привлечением родительской общественности</a:t>
            </a:r>
          </a:p>
          <a:p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Бракеражная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комиссия</a:t>
            </a: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/>
          </a:p>
          <a:p>
            <a:endParaRPr lang="ru-RU" sz="18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Меню, выход и качество блюд, наличие контрольных блюд, соблюдение питьевого режима,  использование запрещенных продуктов в блюдах, санитарно-гигиеническое состояние  обеденного зала, периодичность проведения лабораторных исследований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3359</TotalTime>
  <Words>985</Words>
  <Application>Microsoft Office PowerPoint</Application>
  <PresentationFormat>Экран (4:3)</PresentationFormat>
  <Paragraphs>144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Организация питания в муниципальных общеобразовательных учреждениях </vt:lpstr>
      <vt:lpstr>Нормативная база организации питания в МОУ</vt:lpstr>
      <vt:lpstr>Осуществление внутреннего контроля  МОУ (п.2..5. Положения)</vt:lpstr>
      <vt:lpstr>Нормативная база для предоставления бесплатного питания</vt:lpstr>
      <vt:lpstr>п. Закона Пермской области № 533-83 п.2 Решения Пермской городской Думы от 27.11.2007 № 280 </vt:lpstr>
      <vt:lpstr>Основания для предоставления учащемуся бесплатного питания</vt:lpstr>
      <vt:lpstr>Основания и порядок снятия с бесплатного питания</vt:lpstr>
      <vt:lpstr>Ответственность сторон </vt:lpstr>
      <vt:lpstr>Контроль за  организацией общественного питания  </vt:lpstr>
      <vt:lpstr>Осуществление контроля за организацией питания</vt:lpstr>
      <vt:lpstr>Требования к организации бесплатного питания( п.5.1.1 Порядка предоставления б/питания)</vt:lpstr>
      <vt:lpstr> Выходы блюд  ( СанПиН2.4.5.2409-08 приложение 3)</vt:lpstr>
      <vt:lpstr>Запрещенные продукты в детском питании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Документы для постановки ребенка на бесплатное питание</dc:title>
  <dc:creator>user</dc:creator>
  <cp:lastModifiedBy>Долгунова</cp:lastModifiedBy>
  <cp:revision>347</cp:revision>
  <dcterms:modified xsi:type="dcterms:W3CDTF">2015-01-25T15:25:52Z</dcterms:modified>
</cp:coreProperties>
</file>